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1.tif>
</file>

<file path=ppt/media/image2.jpeg>
</file>

<file path=ppt/media/image2.png>
</file>

<file path=ppt/media/image2.tif>
</file>

<file path=ppt/media/image3.png>
</file>

<file path=ppt/media/image3.tif>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109"/>
          <p:cNvSpPr/>
          <p:nvPr>
            <p:ph type="sldImg"/>
          </p:nvPr>
        </p:nvSpPr>
        <p:spPr>
          <a:xfrm>
            <a:off x="1143000" y="685800"/>
            <a:ext cx="4572000" cy="3429000"/>
          </a:xfrm>
          <a:prstGeom prst="rect">
            <a:avLst/>
          </a:prstGeom>
        </p:spPr>
        <p:txBody>
          <a:bodyPr/>
          <a:lstStyle/>
          <a:p>
            <a:pPr/>
          </a:p>
        </p:txBody>
      </p:sp>
      <p:sp>
        <p:nvSpPr>
          <p:cNvPr id="110" name="Shape 11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Slide">
    <p:spTree>
      <p:nvGrpSpPr>
        <p:cNvPr id="1" name=""/>
        <p:cNvGrpSpPr/>
        <p:nvPr/>
      </p:nvGrpSpPr>
      <p:grpSpPr>
        <a:xfrm>
          <a:off x="0" y="0"/>
          <a:ext cx="0" cy="0"/>
          <a:chOff x="0" y="0"/>
          <a:chExt cx="0" cy="0"/>
        </a:xfrm>
      </p:grpSpPr>
      <p:sp>
        <p:nvSpPr>
          <p:cNvPr id="11" name="Title Text"/>
          <p:cNvSpPr/>
          <p:nvPr>
            <p:ph type="title"/>
          </p:nvPr>
        </p:nvSpPr>
        <p:spPr>
          <a:xfrm>
            <a:off x="914400" y="2130427"/>
            <a:ext cx="10363200" cy="1470026"/>
          </a:xfrm>
          <a:prstGeom prst="rect">
            <a:avLst/>
          </a:prstGeom>
        </p:spPr>
        <p:txBody>
          <a:bodyPr/>
          <a:lstStyle/>
          <a:p>
            <a:pPr/>
            <a:r>
              <a:t>Title Text</a:t>
            </a:r>
          </a:p>
        </p:txBody>
      </p:sp>
      <p:sp>
        <p:nvSpPr>
          <p:cNvPr id="12" name="Body Level One…"/>
          <p:cNvSpPr/>
          <p:nvPr>
            <p:ph type="body" sz="quarter" idx="1"/>
          </p:nvPr>
        </p:nvSpPr>
        <p:spPr>
          <a:xfrm>
            <a:off x="1828800" y="3886200"/>
            <a:ext cx="85344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2" name="Title Text"/>
          <p:cNvSpPr/>
          <p:nvPr>
            <p:ph type="title"/>
          </p:nvPr>
        </p:nvSpPr>
        <p:spPr>
          <a:prstGeom prst="rect">
            <a:avLst/>
          </a:prstGeom>
        </p:spPr>
        <p:txBody>
          <a:bodyPr/>
          <a:lstStyle/>
          <a:p>
            <a:pPr/>
            <a:r>
              <a:t>Title Text</a:t>
            </a:r>
          </a:p>
        </p:txBody>
      </p:sp>
      <p:sp>
        <p:nvSpPr>
          <p:cNvPr id="93" name="Body Level One…"/>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4"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1" name="Title Text"/>
          <p:cNvSpPr/>
          <p:nvPr>
            <p:ph type="title"/>
          </p:nvPr>
        </p:nvSpPr>
        <p:spPr>
          <a:xfrm>
            <a:off x="11785600" y="274640"/>
            <a:ext cx="3657600" cy="5851526"/>
          </a:xfrm>
          <a:prstGeom prst="rect">
            <a:avLst/>
          </a:prstGeom>
        </p:spPr>
        <p:txBody>
          <a:bodyPr/>
          <a:lstStyle/>
          <a:p>
            <a:pPr/>
            <a:r>
              <a:t>Title Text</a:t>
            </a:r>
          </a:p>
        </p:txBody>
      </p:sp>
      <p:sp>
        <p:nvSpPr>
          <p:cNvPr id="102" name="Body Level One…"/>
          <p:cNvSpPr/>
          <p:nvPr>
            <p:ph type="body" idx="1"/>
          </p:nvPr>
        </p:nvSpPr>
        <p:spPr>
          <a:xfrm>
            <a:off x="812800" y="274640"/>
            <a:ext cx="107696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3"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0" name="Title Text"/>
          <p:cNvSpPr/>
          <p:nvPr>
            <p:ph type="title"/>
          </p:nvPr>
        </p:nvSpPr>
        <p:spPr>
          <a:prstGeom prst="rect">
            <a:avLst/>
          </a:prstGeom>
        </p:spPr>
        <p:txBody>
          <a:bodyPr/>
          <a:lstStyle/>
          <a:p>
            <a:pPr/>
            <a:r>
              <a:t>Title Text</a:t>
            </a:r>
          </a:p>
        </p:txBody>
      </p:sp>
      <p:sp>
        <p:nvSpPr>
          <p:cNvPr id="21" name="Body Level One…"/>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Section Header">
    <p:spTree>
      <p:nvGrpSpPr>
        <p:cNvPr id="1" name=""/>
        <p:cNvGrpSpPr/>
        <p:nvPr/>
      </p:nvGrpSpPr>
      <p:grpSpPr>
        <a:xfrm>
          <a:off x="0" y="0"/>
          <a:ext cx="0" cy="0"/>
          <a:chOff x="0" y="0"/>
          <a:chExt cx="0" cy="0"/>
        </a:xfrm>
      </p:grpSpPr>
      <p:sp>
        <p:nvSpPr>
          <p:cNvPr id="29" name="Title Text"/>
          <p:cNvSpPr/>
          <p:nvPr>
            <p:ph type="title"/>
          </p:nvPr>
        </p:nvSpPr>
        <p:spPr>
          <a:xfrm>
            <a:off x="963084" y="4406903"/>
            <a:ext cx="10363201" cy="1362076"/>
          </a:xfrm>
          <a:prstGeom prst="rect">
            <a:avLst/>
          </a:prstGeom>
        </p:spPr>
        <p:txBody>
          <a:bodyPr anchor="t"/>
          <a:lstStyle>
            <a:lvl1pPr algn="l">
              <a:defRPr b="1" cap="all" sz="4000"/>
            </a:lvl1pPr>
          </a:lstStyle>
          <a:p>
            <a:pPr/>
            <a:r>
              <a:t>Title Text</a:t>
            </a:r>
          </a:p>
        </p:txBody>
      </p:sp>
      <p:sp>
        <p:nvSpPr>
          <p:cNvPr id="30" name="Body Level One…"/>
          <p:cNvSpPr/>
          <p:nvPr>
            <p:ph type="body" sz="quarter" idx="1"/>
          </p:nvPr>
        </p:nvSpPr>
        <p:spPr>
          <a:xfrm>
            <a:off x="963084" y="2906713"/>
            <a:ext cx="103632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wo Content">
    <p:spTree>
      <p:nvGrpSpPr>
        <p:cNvPr id="1" name=""/>
        <p:cNvGrpSpPr/>
        <p:nvPr/>
      </p:nvGrpSpPr>
      <p:grpSpPr>
        <a:xfrm>
          <a:off x="0" y="0"/>
          <a:ext cx="0" cy="0"/>
          <a:chOff x="0" y="0"/>
          <a:chExt cx="0" cy="0"/>
        </a:xfrm>
      </p:grpSpPr>
      <p:sp>
        <p:nvSpPr>
          <p:cNvPr id="38" name="Title Text"/>
          <p:cNvSpPr/>
          <p:nvPr>
            <p:ph type="title"/>
          </p:nvPr>
        </p:nvSpPr>
        <p:spPr>
          <a:prstGeom prst="rect">
            <a:avLst/>
          </a:prstGeom>
        </p:spPr>
        <p:txBody>
          <a:bodyPr/>
          <a:lstStyle/>
          <a:p>
            <a:pPr/>
            <a:r>
              <a:t>Title Text</a:t>
            </a:r>
          </a:p>
        </p:txBody>
      </p:sp>
      <p:sp>
        <p:nvSpPr>
          <p:cNvPr id="39" name="Body Level One…"/>
          <p:cNvSpPr/>
          <p:nvPr>
            <p:ph type="body" sz="half" idx="1"/>
          </p:nvPr>
        </p:nvSpPr>
        <p:spPr>
          <a:xfrm>
            <a:off x="812800" y="1600203"/>
            <a:ext cx="7213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47" name="Title Text"/>
          <p:cNvSpPr/>
          <p:nvPr>
            <p:ph type="title"/>
          </p:nvPr>
        </p:nvSpPr>
        <p:spPr>
          <a:prstGeom prst="rect">
            <a:avLst/>
          </a:prstGeom>
        </p:spPr>
        <p:txBody>
          <a:bodyPr/>
          <a:lstStyle/>
          <a:p>
            <a:pPr/>
            <a:r>
              <a:t>Title Text</a:t>
            </a:r>
          </a:p>
        </p:txBody>
      </p:sp>
      <p:sp>
        <p:nvSpPr>
          <p:cNvPr id="48" name="Body Level One…"/>
          <p:cNvSpPr/>
          <p:nvPr>
            <p:ph type="body" sz="quarter" idx="1"/>
          </p:nvPr>
        </p:nvSpPr>
        <p:spPr>
          <a:xfrm>
            <a:off x="609600" y="1535112"/>
            <a:ext cx="5386917"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13"/>
          </p:nvPr>
        </p:nvSpPr>
        <p:spPr>
          <a:xfrm>
            <a:off x="6193368" y="1535112"/>
            <a:ext cx="5389034" cy="639763"/>
          </a:xfrm>
          <a:prstGeom prst="rect">
            <a:avLst/>
          </a:prstGeom>
        </p:spPr>
        <p:txBody>
          <a:bodyPr anchor="b"/>
          <a:lstStyle/>
          <a:p>
            <a:pPr marL="0" indent="0">
              <a:spcBef>
                <a:spcPts val="500"/>
              </a:spcBef>
              <a:buSzTx/>
              <a:buFontTx/>
              <a:buNone/>
              <a:defRPr b="1" sz="2400"/>
            </a:pPr>
          </a:p>
        </p:txBody>
      </p:sp>
      <p:sp>
        <p:nvSpPr>
          <p:cNvPr id="50"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57" name="Title Text"/>
          <p:cNvSpPr/>
          <p:nvPr>
            <p:ph type="title"/>
          </p:nvPr>
        </p:nvSpPr>
        <p:spPr>
          <a:prstGeom prst="rect">
            <a:avLst/>
          </a:prstGeom>
        </p:spPr>
        <p:txBody>
          <a:bodyPr/>
          <a:lstStyle/>
          <a:p>
            <a:pPr/>
            <a:r>
              <a:t>Title Text</a:t>
            </a:r>
          </a:p>
        </p:txBody>
      </p:sp>
      <p:sp>
        <p:nvSpPr>
          <p:cNvPr id="58"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5"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2" name="Title Text"/>
          <p:cNvSpPr/>
          <p:nvPr>
            <p:ph type="title"/>
          </p:nvPr>
        </p:nvSpPr>
        <p:spPr>
          <a:xfrm>
            <a:off x="609601" y="273050"/>
            <a:ext cx="4011085" cy="1162050"/>
          </a:xfrm>
          <a:prstGeom prst="rect">
            <a:avLst/>
          </a:prstGeom>
        </p:spPr>
        <p:txBody>
          <a:bodyPr anchor="b"/>
          <a:lstStyle>
            <a:lvl1pPr algn="l">
              <a:defRPr b="1" sz="2000"/>
            </a:lvl1pPr>
          </a:lstStyle>
          <a:p>
            <a:pPr/>
            <a:r>
              <a:t>Title Text</a:t>
            </a:r>
          </a:p>
        </p:txBody>
      </p:sp>
      <p:sp>
        <p:nvSpPr>
          <p:cNvPr id="73" name="Body Level One…"/>
          <p:cNvSpPr/>
          <p:nvPr>
            <p:ph type="body" idx="1"/>
          </p:nvPr>
        </p:nvSpPr>
        <p:spPr>
          <a:xfrm>
            <a:off x="4766733" y="273053"/>
            <a:ext cx="6815667"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half" idx="13"/>
          </p:nvPr>
        </p:nvSpPr>
        <p:spPr>
          <a:xfrm>
            <a:off x="609601" y="1435103"/>
            <a:ext cx="4011085" cy="4691063"/>
          </a:xfrm>
          <a:prstGeom prst="rect">
            <a:avLst/>
          </a:prstGeom>
        </p:spPr>
        <p:txBody>
          <a:bodyPr/>
          <a:lstStyle/>
          <a:p>
            <a:pPr marL="0" indent="0">
              <a:spcBef>
                <a:spcPts val="300"/>
              </a:spcBef>
              <a:buSzTx/>
              <a:buFontTx/>
              <a:buNone/>
              <a:defRPr sz="1400"/>
            </a:pPr>
          </a:p>
        </p:txBody>
      </p:sp>
      <p:sp>
        <p:nvSpPr>
          <p:cNvPr id="75"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2" name="Title Text"/>
          <p:cNvSpPr/>
          <p:nvPr>
            <p:ph type="title"/>
          </p:nvPr>
        </p:nvSpPr>
        <p:spPr>
          <a:xfrm>
            <a:off x="2389716" y="4800600"/>
            <a:ext cx="7315201" cy="566738"/>
          </a:xfrm>
          <a:prstGeom prst="rect">
            <a:avLst/>
          </a:prstGeom>
        </p:spPr>
        <p:txBody>
          <a:bodyPr anchor="b"/>
          <a:lstStyle>
            <a:lvl1pPr algn="l">
              <a:defRPr b="1" sz="2000"/>
            </a:lvl1pPr>
          </a:lstStyle>
          <a:p>
            <a:pPr/>
            <a:r>
              <a:t>Title Text</a:t>
            </a:r>
          </a:p>
        </p:txBody>
      </p:sp>
      <p:sp>
        <p:nvSpPr>
          <p:cNvPr id="83" name="Picture Placeholder 2"/>
          <p:cNvSpPr/>
          <p:nvPr>
            <p:ph type="pic" sz="half" idx="13"/>
          </p:nvPr>
        </p:nvSpPr>
        <p:spPr>
          <a:xfrm>
            <a:off x="2389716" y="612775"/>
            <a:ext cx="7315201" cy="4114800"/>
          </a:xfrm>
          <a:prstGeom prst="rect">
            <a:avLst/>
          </a:prstGeom>
        </p:spPr>
        <p:txBody>
          <a:bodyPr lIns="91439" rIns="91439">
            <a:noAutofit/>
          </a:bodyPr>
          <a:lstStyle/>
          <a:p>
            <a:pPr/>
          </a:p>
        </p:txBody>
      </p:sp>
      <p:sp>
        <p:nvSpPr>
          <p:cNvPr id="84" name="Body Level One…"/>
          <p:cNvSpPr/>
          <p:nvPr>
            <p:ph type="body" sz="quarter" idx="1"/>
          </p:nvPr>
        </p:nvSpPr>
        <p:spPr>
          <a:xfrm>
            <a:off x="2389716" y="5367337"/>
            <a:ext cx="73152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p:nvPr>
            <p:ph type="title"/>
          </p:nvPr>
        </p:nvSpPr>
        <p:spPr>
          <a:xfrm>
            <a:off x="609600" y="274638"/>
            <a:ext cx="109728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p:nvPr>
            <p:ph type="body" idx="1"/>
          </p:nvPr>
        </p:nvSpPr>
        <p:spPr>
          <a:xfrm>
            <a:off x="609600" y="1600203"/>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p:nvPr>
            <p:ph type="sldNum" sz="quarter" idx="2"/>
          </p:nvPr>
        </p:nvSpPr>
        <p:spPr>
          <a:xfrm>
            <a:off x="11318418" y="6404295"/>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j-lt"/>
          <a:ea typeface="+mj-ea"/>
          <a:cs typeface="+mj-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1.tif"/></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2.tif"/></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graphicFrame>
        <p:nvGraphicFramePr>
          <p:cNvPr id="112" name="Table 5"/>
          <p:cNvGraphicFramePr/>
          <p:nvPr/>
        </p:nvGraphicFramePr>
        <p:xfrm>
          <a:off x="0" y="203836"/>
          <a:ext cx="8247889" cy="622301"/>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850392"/>
                <a:gridCol w="7397496"/>
              </a:tblGrid>
              <a:tr h="622300">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l">
                        <a:lnSpc>
                          <a:spcPct val="115000"/>
                        </a:lnSpc>
                        <a:defRPr b="1" i="1" sz="1600">
                          <a:solidFill>
                            <a:srgbClr val="0D0D0D"/>
                          </a:solidFill>
                          <a:latin typeface="Times New Roman"/>
                          <a:ea typeface="Times New Roman"/>
                          <a:cs typeface="Times New Roman"/>
                          <a:sym typeface="Times New Roman"/>
                        </a:defRPr>
                      </a:pPr>
                      <a:r>
                        <a:t>Department of Electronics and Telecommunication Engineering,</a:t>
                      </a:r>
                      <a:r>
                        <a:rPr b="0" i="0" sz="1400">
                          <a:latin typeface="+mj-lt"/>
                          <a:ea typeface="+mj-ea"/>
                          <a:cs typeface="+mj-cs"/>
                          <a:sym typeface="Calibri"/>
                        </a:rPr>
                        <a:t> </a:t>
                      </a:r>
                      <a:r>
                        <a:t>NBA Accredited</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13" name="Picture 1" descr="Picture 1"/>
          <p:cNvPicPr>
            <a:picLocks noChangeAspect="1"/>
          </p:cNvPicPr>
          <p:nvPr/>
        </p:nvPicPr>
        <p:blipFill>
          <a:blip r:embed="rId3">
            <a:extLst/>
          </a:blip>
          <a:stretch>
            <a:fillRect/>
          </a:stretch>
        </p:blipFill>
        <p:spPr>
          <a:xfrm>
            <a:off x="135636" y="64007"/>
            <a:ext cx="569214" cy="538114"/>
          </a:xfrm>
          <a:prstGeom prst="rect">
            <a:avLst/>
          </a:prstGeom>
          <a:ln w="12700">
            <a:miter lim="400000"/>
          </a:ln>
          <a:effectLst>
            <a:outerShdw sx="100000" sy="100000" kx="0" ky="0" algn="b" rotWithShape="0" blurRad="292100" dist="139700" dir="2700000">
              <a:srgbClr val="333333">
                <a:alpha val="64999"/>
              </a:srgbClr>
            </a:outerShdw>
          </a:effectLst>
        </p:spPr>
      </p:pic>
      <p:sp>
        <p:nvSpPr>
          <p:cNvPr id="114" name="Rectangle 8"/>
          <p:cNvSpPr/>
          <p:nvPr/>
        </p:nvSpPr>
        <p:spPr>
          <a:xfrm>
            <a:off x="132587" y="1414427"/>
            <a:ext cx="3872486" cy="908151"/>
          </a:xfrm>
          <a:prstGeom prst="rect">
            <a:avLst/>
          </a:prstGeom>
          <a:solidFill>
            <a:srgbClr val="FFFFFF"/>
          </a:solidFill>
          <a:ln w="12700">
            <a:miter lim="400000"/>
          </a:ln>
          <a:effectLst>
            <a:outerShdw sx="100000" sy="100000" kx="0" ky="0" algn="b" rotWithShape="0" blurRad="190500" dist="228600" dir="2700000">
              <a:srgbClr val="000000">
                <a:alpha val="30000"/>
              </a:srgbClr>
            </a:outerShdw>
            <a:reflection blurRad="0" stA="52000" stPos="0" endA="0" endPos="40000" dist="0" dir="5400000" fadeDir="5400000" sx="100000" sy="-100000" kx="0" ky="0" algn="bl" rotWithShape="0"/>
          </a:effectLst>
        </p:spPr>
        <p:txBody>
          <a:bodyPr lIns="45719" rIns="45719" anchor="ctr"/>
          <a:lstStyle/>
          <a:p>
            <a:pPr algn="ctr"/>
          </a:p>
        </p:txBody>
      </p:sp>
      <p:sp>
        <p:nvSpPr>
          <p:cNvPr id="115" name="TextBox 9"/>
          <p:cNvSpPr/>
          <p:nvPr/>
        </p:nvSpPr>
        <p:spPr>
          <a:xfrm>
            <a:off x="315467" y="1218037"/>
            <a:ext cx="3808478" cy="11485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solidFill>
                  <a:srgbClr val="984807"/>
                </a:solidFill>
                <a:latin typeface="Times New Roman"/>
                <a:ea typeface="Times New Roman"/>
                <a:cs typeface="Times New Roman"/>
                <a:sym typeface="Times New Roman"/>
              </a:defRPr>
            </a:pPr>
            <a:r>
              <a:t>Project:  </a:t>
            </a:r>
          </a:p>
          <a:p>
            <a:pPr>
              <a:defRPr b="1">
                <a:solidFill>
                  <a:srgbClr val="984807"/>
                </a:solidFill>
                <a:latin typeface="Times New Roman"/>
                <a:ea typeface="Times New Roman"/>
                <a:cs typeface="Times New Roman"/>
                <a:sym typeface="Times New Roman"/>
              </a:defRPr>
            </a:pPr>
            <a:r>
              <a:rPr>
                <a:solidFill>
                  <a:srgbClr val="000000"/>
                </a:solidFill>
              </a:rPr>
              <a:t>                </a:t>
            </a:r>
            <a:r>
              <a:rPr>
                <a:solidFill>
                  <a:srgbClr val="000000"/>
                </a:solidFill>
                <a:uFill>
                  <a:solidFill>
                    <a:srgbClr val="000000"/>
                  </a:solidFill>
                </a:uFill>
              </a:rPr>
              <a:t>Assistance bot using IR sensor for avoiding obstacle</a:t>
            </a:r>
          </a:p>
        </p:txBody>
      </p:sp>
      <p:sp>
        <p:nvSpPr>
          <p:cNvPr id="116" name="Rectangle 13"/>
          <p:cNvSpPr/>
          <p:nvPr/>
        </p:nvSpPr>
        <p:spPr>
          <a:xfrm>
            <a:off x="132587" y="2552681"/>
            <a:ext cx="4951478" cy="922039"/>
          </a:xfrm>
          <a:prstGeom prst="rect">
            <a:avLst/>
          </a:prstGeom>
          <a:solidFill>
            <a:srgbClr val="FFFFFF"/>
          </a:solidFill>
          <a:ln w="12700">
            <a:miter lim="400000"/>
          </a:ln>
          <a:effectLst>
            <a:outerShdw sx="100000" sy="100000" kx="0" ky="0" algn="b" rotWithShape="0" blurRad="190500" dist="228600" dir="2700000">
              <a:srgbClr val="000000">
                <a:alpha val="30000"/>
              </a:srgbClr>
            </a:outerShdw>
            <a:reflection blurRad="0" stA="52000" stPos="0" endA="0" endPos="40000" dist="0" dir="5400000" fadeDir="5400000" sx="100000" sy="-100000" kx="0" ky="0" algn="bl" rotWithShape="0"/>
          </a:effectLst>
        </p:spPr>
        <p:txBody>
          <a:bodyPr lIns="45719" rIns="45719" anchor="ctr"/>
          <a:lstStyle/>
          <a:p>
            <a:pPr algn="ctr"/>
          </a:p>
        </p:txBody>
      </p:sp>
      <p:sp>
        <p:nvSpPr>
          <p:cNvPr id="117" name="TextBox 14"/>
          <p:cNvSpPr/>
          <p:nvPr/>
        </p:nvSpPr>
        <p:spPr>
          <a:xfrm>
            <a:off x="196595" y="2606388"/>
            <a:ext cx="4875025"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solidFill>
                  <a:srgbClr val="984807"/>
                </a:solidFill>
                <a:latin typeface="Times New Roman"/>
                <a:ea typeface="Times New Roman"/>
                <a:cs typeface="Times New Roman"/>
                <a:sym typeface="Times New Roman"/>
              </a:defRPr>
            </a:pPr>
            <a:r>
              <a:t>Member:</a:t>
            </a:r>
            <a:r>
              <a:rPr>
                <a:solidFill>
                  <a:srgbClr val="000000"/>
                </a:solidFill>
              </a:rPr>
              <a:t>   </a:t>
            </a:r>
            <a:endParaRPr b="0">
              <a:solidFill>
                <a:srgbClr val="000000"/>
              </a:solidFill>
            </a:endParaRPr>
          </a:p>
          <a:p>
            <a:pPr/>
            <a:r>
              <a:t>                  Sania Bandekar(17201B0022)</a:t>
            </a:r>
          </a:p>
        </p:txBody>
      </p:sp>
      <p:pic>
        <p:nvPicPr>
          <p:cNvPr id="118" name="Picture 10" descr="Picture 10"/>
          <p:cNvPicPr>
            <a:picLocks noChangeAspect="1"/>
          </p:cNvPicPr>
          <p:nvPr/>
        </p:nvPicPr>
        <p:blipFill>
          <a:blip r:embed="rId4">
            <a:extLst/>
          </a:blip>
          <a:stretch>
            <a:fillRect/>
          </a:stretch>
        </p:blipFill>
        <p:spPr>
          <a:xfrm>
            <a:off x="0" y="3843444"/>
            <a:ext cx="5929885" cy="1935187"/>
          </a:xfrm>
          <a:prstGeom prst="rect">
            <a:avLst/>
          </a:prstGeom>
          <a:ln w="12700">
            <a:miter lim="400000"/>
          </a:ln>
        </p:spPr>
      </p:pic>
      <p:sp>
        <p:nvSpPr>
          <p:cNvPr id="119" name="TextBox 16"/>
          <p:cNvSpPr/>
          <p:nvPr/>
        </p:nvSpPr>
        <p:spPr>
          <a:xfrm>
            <a:off x="315467" y="3965507"/>
            <a:ext cx="3808478" cy="6151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solidFill>
                  <a:srgbClr val="984807"/>
                </a:solidFill>
                <a:latin typeface="Times New Roman"/>
                <a:ea typeface="Times New Roman"/>
                <a:cs typeface="Times New Roman"/>
                <a:sym typeface="Times New Roman"/>
              </a:defRPr>
            </a:pPr>
            <a:r>
              <a:t>Microproject: </a:t>
            </a:r>
            <a:r>
              <a:rPr>
                <a:solidFill>
                  <a:srgbClr val="000000"/>
                </a:solidFill>
              </a:rPr>
              <a:t>Embedded Systems</a:t>
            </a:r>
            <a:endParaRPr>
              <a:solidFill>
                <a:srgbClr val="000000"/>
              </a:solidFill>
            </a:endParaRPr>
          </a:p>
        </p:txBody>
      </p:sp>
      <p:pic>
        <p:nvPicPr>
          <p:cNvPr id="120"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04"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205"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206"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207"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Program</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208"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209" name="unknown.png" descr="unknown.png"/>
          <p:cNvPicPr>
            <a:picLocks noChangeAspect="1"/>
          </p:cNvPicPr>
          <p:nvPr/>
        </p:nvPicPr>
        <p:blipFill>
          <a:blip r:embed="rId4">
            <a:extLst/>
          </a:blip>
          <a:stretch>
            <a:fillRect/>
          </a:stretch>
        </p:blipFill>
        <p:spPr>
          <a:xfrm>
            <a:off x="39525" y="616942"/>
            <a:ext cx="9711258" cy="545991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11"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212"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213"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214"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Simulation</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215"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216" name="pasted-image.tiff" descr="pasted-image.tiff"/>
          <p:cNvPicPr>
            <a:picLocks noChangeAspect="1"/>
          </p:cNvPicPr>
          <p:nvPr/>
        </p:nvPicPr>
        <p:blipFill>
          <a:blip r:embed="rId4">
            <a:extLst/>
          </a:blip>
          <a:stretch>
            <a:fillRect/>
          </a:stretch>
        </p:blipFill>
        <p:spPr>
          <a:xfrm>
            <a:off x="1408551" y="1105446"/>
            <a:ext cx="6232590" cy="4647108"/>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graphicFrame>
        <p:nvGraphicFramePr>
          <p:cNvPr id="122" name="Table 5"/>
          <p:cNvGraphicFramePr/>
          <p:nvPr/>
        </p:nvGraphicFramePr>
        <p:xfrm>
          <a:off x="2743200" y="163241"/>
          <a:ext cx="2611374"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9243"/>
                <a:gridCol w="2342131"/>
              </a:tblGrid>
              <a:tr h="364172">
                <a:tc>
                  <a:txBody>
                    <a:bodyPr/>
                    <a:lstStyle/>
                    <a:p>
                      <a:pPr algn="ctr">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Introduction</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23"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24"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2</a:t>
            </a:r>
          </a:p>
        </p:txBody>
      </p:sp>
      <p:sp>
        <p:nvSpPr>
          <p:cNvPr id="125"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pic>
        <p:nvPicPr>
          <p:cNvPr id="126"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a:effectLst>
            <a:outerShdw sx="100000" sy="100000" kx="0" ky="0" algn="b" rotWithShape="0" blurRad="292100" dist="139700" dir="2700000">
              <a:srgbClr val="333333">
                <a:alpha val="64999"/>
              </a:srgbClr>
            </a:outerShdw>
          </a:effectLst>
        </p:spPr>
      </p:pic>
      <p:sp>
        <p:nvSpPr>
          <p:cNvPr id="127" name="The assistance bot acts as a obstacle avoider robot is used to defend itself against the threats that it may experience in the enviornment. The obstacle is detected by the IR sensors right in the front.The obstacle avoider bots are great when detection of threat is important.The obstacle avoider bots are great for military applications.Threat detection makes them capable enough to find the obstacle in front.The bot would detect the obstacle and change the direction of motion and movement."/>
          <p:cNvSpPr/>
          <p:nvPr/>
        </p:nvSpPr>
        <p:spPr>
          <a:xfrm>
            <a:off x="245841" y="804449"/>
            <a:ext cx="6458570" cy="536319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200000"/>
              </a:lnSpc>
              <a:defRPr sz="1200">
                <a:uFill>
                  <a:solidFill>
                    <a:srgbClr val="000000"/>
                  </a:solidFill>
                </a:uFill>
                <a:latin typeface="Times New Roman"/>
                <a:ea typeface="Times New Roman"/>
                <a:cs typeface="Times New Roman"/>
                <a:sym typeface="Times New Roman"/>
              </a:defRPr>
            </a:pPr>
          </a:p>
          <a:p>
            <a:pPr defTabSz="457200">
              <a:lnSpc>
                <a:spcPct val="200000"/>
              </a:lnSpc>
              <a:defRPr>
                <a:uFill>
                  <a:solidFill>
                    <a:srgbClr val="000000"/>
                  </a:solidFill>
                </a:uFill>
                <a:latin typeface="Times New Roman"/>
                <a:ea typeface="Times New Roman"/>
                <a:cs typeface="Times New Roman"/>
                <a:sym typeface="Times New Roman"/>
              </a:defRPr>
            </a:pPr>
          </a:p>
          <a:p>
            <a:pPr defTabSz="457200">
              <a:lnSpc>
                <a:spcPct val="200000"/>
              </a:lnSpc>
              <a:defRPr>
                <a:uFill>
                  <a:solidFill>
                    <a:srgbClr val="000000"/>
                  </a:solidFill>
                </a:uFill>
                <a:latin typeface="Times New Roman"/>
                <a:ea typeface="Times New Roman"/>
                <a:cs typeface="Times New Roman"/>
                <a:sym typeface="Times New Roman"/>
              </a:defRPr>
            </a:pPr>
            <a:r>
              <a:t>The assistance bot acts as a obstacle avoider robot is used to defend itself against the threats that it may experience in the enviornment. The obstacle is detected by the IR sensors right in the front.The obstacle avoider bots are great when detection of threat is important.The obstacle avoider bots are great for military applications.Threat detection makes them capable enough to find the obstacle in front.The bot would detect the obstacle and change the direction of motion and movement.</a:t>
            </a:r>
            <a:endParaRPr sz="1200"/>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29"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30"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31"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132"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Applications</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33"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sp>
        <p:nvSpPr>
          <p:cNvPr id="134" name="Defense…"/>
          <p:cNvSpPr/>
          <p:nvPr/>
        </p:nvSpPr>
        <p:spPr>
          <a:xfrm>
            <a:off x="1437856" y="1890941"/>
            <a:ext cx="11619604" cy="1952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93578" indent="-93578">
              <a:spcBef>
                <a:spcPts val="300"/>
              </a:spcBef>
              <a:buSzPct val="100000"/>
              <a:buChar char="•"/>
              <a:defRPr sz="1400"/>
            </a:pPr>
            <a:r>
              <a:t>Defense</a:t>
            </a:r>
          </a:p>
          <a:p>
            <a:pPr marL="93578" indent="-93578">
              <a:spcBef>
                <a:spcPts val="300"/>
              </a:spcBef>
              <a:buSzPct val="100000"/>
              <a:buChar char="•"/>
              <a:defRPr sz="1400"/>
            </a:pPr>
            <a:r>
              <a:t>Threat avoiding bots</a:t>
            </a:r>
          </a:p>
          <a:p>
            <a:pPr marL="93578" indent="-93578">
              <a:spcBef>
                <a:spcPts val="300"/>
              </a:spcBef>
              <a:buSzPct val="100000"/>
              <a:buChar char="•"/>
              <a:defRPr sz="1400"/>
            </a:pPr>
            <a:r>
              <a:t>Tracking System.</a:t>
            </a:r>
          </a:p>
          <a:p>
            <a:pPr marL="140368" indent="-140368">
              <a:spcBef>
                <a:spcPts val="300"/>
              </a:spcBef>
              <a:buSzPct val="100000"/>
              <a:buChar char="•"/>
              <a:defRPr sz="1400"/>
            </a:pPr>
            <a:r>
              <a:t>Distance Measurement Purposes.</a:t>
            </a:r>
          </a:p>
          <a:p>
            <a:pPr marL="140368" indent="-140368">
              <a:spcBef>
                <a:spcPts val="300"/>
              </a:spcBef>
              <a:buSzPct val="100000"/>
              <a:buChar char="•"/>
              <a:defRPr sz="1400"/>
            </a:pPr>
            <a:r>
              <a:t>This can be used in automatic vacuum cleaning robots.</a:t>
            </a:r>
          </a:p>
          <a:p>
            <a:pPr marL="140368" indent="-140368">
              <a:spcBef>
                <a:spcPts val="300"/>
              </a:spcBef>
              <a:buSzPct val="100000"/>
              <a:buChar char="•"/>
              <a:defRPr sz="1400"/>
            </a:pPr>
            <a:r>
              <a:t>This can be used in assistance for blind people.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graphicFrame>
        <p:nvGraphicFramePr>
          <p:cNvPr id="136" name="Table 5"/>
          <p:cNvGraphicFramePr/>
          <p:nvPr/>
        </p:nvGraphicFramePr>
        <p:xfrm>
          <a:off x="2443372" y="172667"/>
          <a:ext cx="2675383"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75843"/>
                <a:gridCol w="2399539"/>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l">
                        <a:lnSpc>
                          <a:spcPct val="115000"/>
                        </a:lnSpc>
                        <a:defRPr sz="1800"/>
                      </a:pPr>
                      <a:r>
                        <a:rPr b="1" i="1" sz="2000">
                          <a:solidFill>
                            <a:srgbClr val="0D0D0D"/>
                          </a:solidFill>
                          <a:latin typeface="Times New Roman"/>
                          <a:ea typeface="Times New Roman"/>
                          <a:cs typeface="Times New Roman"/>
                          <a:sym typeface="Times New Roman"/>
                        </a:rPr>
                        <a:t>Block Diagram</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37"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38"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3</a:t>
            </a:r>
          </a:p>
        </p:txBody>
      </p:sp>
      <p:sp>
        <p:nvSpPr>
          <p:cNvPr id="139"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pic>
        <p:nvPicPr>
          <p:cNvPr id="140"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sp>
        <p:nvSpPr>
          <p:cNvPr id="141" name="Assistance bot using IR sensor for avoiding obstacle"/>
          <p:cNvSpPr/>
          <p:nvPr/>
        </p:nvSpPr>
        <p:spPr>
          <a:xfrm>
            <a:off x="5898820" y="739884"/>
            <a:ext cx="4594616" cy="4809435"/>
          </a:xfrm>
          <a:prstGeom prst="rect">
            <a:avLst/>
          </a:prstGeom>
          <a:solidFill>
            <a:srgbClr val="FFFFFF"/>
          </a:solidFill>
          <a:ln w="25400">
            <a:solidFill>
              <a:schemeClr val="accent1"/>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lstStyle/>
          <a:p>
            <a:pPr/>
            <a:endParaRPr b="1">
              <a:latin typeface="Times New Roman"/>
              <a:ea typeface="Times New Roman"/>
              <a:cs typeface="Times New Roman"/>
              <a:sym typeface="Times New Roman"/>
            </a:endParaRPr>
          </a:p>
          <a:p>
            <a:pPr/>
            <a:endParaRPr sz="2000"/>
          </a:p>
          <a:p>
            <a:pPr/>
            <a:r>
              <a:rPr sz="2000"/>
              <a:t>     </a:t>
            </a:r>
            <a:endParaRPr b="1" sz="1600">
              <a:uFill>
                <a:solidFill>
                  <a:srgbClr val="000000"/>
                </a:solidFill>
              </a:uFill>
              <a:latin typeface="Times New Roman"/>
              <a:ea typeface="Times New Roman"/>
              <a:cs typeface="Times New Roman"/>
              <a:sym typeface="Times New Roman"/>
            </a:endParaRPr>
          </a:p>
          <a:p>
            <a:pPr/>
            <a:endParaRPr b="1" sz="1600">
              <a:uFill>
                <a:solidFill>
                  <a:srgbClr val="000000"/>
                </a:solidFill>
              </a:uFill>
              <a:latin typeface="Times New Roman"/>
              <a:ea typeface="Times New Roman"/>
              <a:cs typeface="Times New Roman"/>
              <a:sym typeface="Times New Roman"/>
            </a:endParaRPr>
          </a:p>
          <a:p>
            <a:pPr/>
            <a:endParaRPr b="1" sz="1600">
              <a:uFill>
                <a:solidFill>
                  <a:srgbClr val="000000"/>
                </a:solidFill>
              </a:uFill>
              <a:latin typeface="Times New Roman"/>
              <a:ea typeface="Times New Roman"/>
              <a:cs typeface="Times New Roman"/>
              <a:sym typeface="Times New Roman"/>
            </a:endParaRPr>
          </a:p>
          <a:p>
            <a:pPr/>
            <a:r>
              <a:rPr b="1" sz="1600">
                <a:uFill>
                  <a:solidFill>
                    <a:srgbClr val="000000"/>
                  </a:solidFill>
                </a:uFill>
                <a:latin typeface="Times New Roman"/>
                <a:ea typeface="Times New Roman"/>
                <a:cs typeface="Times New Roman"/>
                <a:sym typeface="Times New Roman"/>
              </a:rPr>
              <a:t>                      </a:t>
            </a:r>
            <a:endParaRPr b="1" sz="1600">
              <a:uFill>
                <a:solidFill>
                  <a:srgbClr val="000000"/>
                </a:solidFill>
              </a:uFill>
              <a:latin typeface="Times New Roman"/>
              <a:ea typeface="Times New Roman"/>
              <a:cs typeface="Times New Roman"/>
              <a:sym typeface="Times New Roman"/>
            </a:endParaRPr>
          </a:p>
          <a:p>
            <a:pPr/>
            <a:r>
              <a:rPr b="1" sz="1600">
                <a:uFill>
                  <a:solidFill>
                    <a:srgbClr val="000000"/>
                  </a:solidFill>
                </a:uFill>
                <a:latin typeface="Times New Roman"/>
                <a:ea typeface="Times New Roman"/>
                <a:cs typeface="Times New Roman"/>
                <a:sym typeface="Times New Roman"/>
              </a:rPr>
              <a:t>                              </a:t>
            </a:r>
            <a:endParaRPr b="1" sz="2400">
              <a:uFill>
                <a:solidFill>
                  <a:srgbClr val="000000"/>
                </a:solidFill>
              </a:uFill>
              <a:latin typeface="Times New Roman"/>
              <a:ea typeface="Times New Roman"/>
              <a:cs typeface="Times New Roman"/>
              <a:sym typeface="Times New Roman"/>
            </a:endParaRPr>
          </a:p>
          <a:p>
            <a:pPr>
              <a:defRPr sz="2400"/>
            </a:pPr>
            <a:r>
              <a:rPr b="1">
                <a:uFill>
                  <a:solidFill>
                    <a:srgbClr val="000000"/>
                  </a:solidFill>
                </a:uFill>
                <a:latin typeface="Times New Roman"/>
                <a:ea typeface="Times New Roman"/>
                <a:cs typeface="Times New Roman"/>
                <a:sym typeface="Times New Roman"/>
              </a:rPr>
              <a:t>                                                                                                                           </a:t>
            </a:r>
            <a:endParaRPr b="1">
              <a:uFill>
                <a:solidFill>
                  <a:srgbClr val="000000"/>
                </a:solidFill>
              </a:uFill>
              <a:latin typeface="Times New Roman"/>
              <a:ea typeface="Times New Roman"/>
              <a:cs typeface="Times New Roman"/>
              <a:sym typeface="Times New Roman"/>
            </a:endParaRPr>
          </a:p>
          <a:p>
            <a:pPr algn="r"/>
            <a:r>
              <a:rPr b="1" sz="2400">
                <a:uFill>
                  <a:solidFill>
                    <a:srgbClr val="000000"/>
                  </a:solidFill>
                </a:uFill>
                <a:latin typeface="Times New Roman"/>
                <a:ea typeface="Times New Roman"/>
                <a:cs typeface="Times New Roman"/>
                <a:sym typeface="Times New Roman"/>
              </a:rPr>
              <a:t>    </a:t>
            </a:r>
            <a:r>
              <a:t>           </a:t>
            </a:r>
            <a:r>
              <a:rPr b="1">
                <a:uFill>
                  <a:solidFill>
                    <a:srgbClr val="000000"/>
                  </a:solidFill>
                </a:uFill>
              </a:rPr>
              <a:t>Assistance bot using IR sensor for avoiding obstacle</a:t>
            </a:r>
            <a:r>
              <a:rPr b="1" sz="1600">
                <a:uFill>
                  <a:solidFill>
                    <a:srgbClr val="000000"/>
                  </a:solidFill>
                </a:uFill>
                <a:latin typeface="Times New Roman"/>
                <a:ea typeface="Times New Roman"/>
                <a:cs typeface="Times New Roman"/>
                <a:sym typeface="Times New Roman"/>
              </a:rPr>
              <a:t>    </a:t>
            </a:r>
            <a:endParaRPr b="1" sz="1600">
              <a:uFill>
                <a:solidFill>
                  <a:srgbClr val="000000"/>
                </a:solidFill>
              </a:uFill>
              <a:latin typeface="Times New Roman"/>
              <a:ea typeface="Times New Roman"/>
              <a:cs typeface="Times New Roman"/>
              <a:sym typeface="Times New Roman"/>
            </a:endParaRPr>
          </a:p>
        </p:txBody>
      </p:sp>
      <p:sp>
        <p:nvSpPr>
          <p:cNvPr id="142" name="Battery (9v)"/>
          <p:cNvSpPr/>
          <p:nvPr/>
        </p:nvSpPr>
        <p:spPr>
          <a:xfrm>
            <a:off x="2433124" y="781695"/>
            <a:ext cx="1829323" cy="350577"/>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Battery (9v)</a:t>
            </a:r>
          </a:p>
        </p:txBody>
      </p:sp>
      <p:sp>
        <p:nvSpPr>
          <p:cNvPr id="143" name="Microcontroller…"/>
          <p:cNvSpPr/>
          <p:nvPr/>
        </p:nvSpPr>
        <p:spPr>
          <a:xfrm>
            <a:off x="2288568" y="2352072"/>
            <a:ext cx="2984992" cy="818741"/>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p>
            <a:pPr>
              <a:defRPr>
                <a:solidFill>
                  <a:srgbClr val="FFFFFF"/>
                </a:solidFill>
              </a:defRPr>
            </a:pPr>
            <a:r>
              <a:t>             Microcontroller</a:t>
            </a:r>
          </a:p>
          <a:p>
            <a:pPr>
              <a:defRPr>
                <a:solidFill>
                  <a:srgbClr val="FFFFFF"/>
                </a:solidFill>
              </a:defRPr>
            </a:pPr>
            <a:r>
              <a:t>               AT89S52</a:t>
            </a:r>
          </a:p>
        </p:txBody>
      </p:sp>
      <p:sp>
        <p:nvSpPr>
          <p:cNvPr id="144" name="VoltageRegulator…"/>
          <p:cNvSpPr/>
          <p:nvPr/>
        </p:nvSpPr>
        <p:spPr>
          <a:xfrm>
            <a:off x="2435934" y="1444683"/>
            <a:ext cx="2118345" cy="618160"/>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p>
            <a:pPr>
              <a:defRPr>
                <a:solidFill>
                  <a:srgbClr val="FFFFFF"/>
                </a:solidFill>
              </a:defRPr>
            </a:pPr>
            <a:r>
              <a:t>VoltageRegulator </a:t>
            </a:r>
          </a:p>
          <a:p>
            <a:pPr>
              <a:defRPr>
                <a:solidFill>
                  <a:srgbClr val="FFFFFF"/>
                </a:solidFill>
              </a:defRPr>
            </a:pPr>
            <a:r>
              <a:t>IC 7805</a:t>
            </a:r>
          </a:p>
        </p:txBody>
      </p:sp>
      <p:sp>
        <p:nvSpPr>
          <p:cNvPr id="145" name="Port 2"/>
          <p:cNvSpPr/>
          <p:nvPr/>
        </p:nvSpPr>
        <p:spPr>
          <a:xfrm>
            <a:off x="3703004" y="3554330"/>
            <a:ext cx="574163" cy="650519"/>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Port 2</a:t>
            </a:r>
          </a:p>
        </p:txBody>
      </p:sp>
      <p:sp>
        <p:nvSpPr>
          <p:cNvPr id="146" name="Port3"/>
          <p:cNvSpPr/>
          <p:nvPr/>
        </p:nvSpPr>
        <p:spPr>
          <a:xfrm>
            <a:off x="4464233" y="3493298"/>
            <a:ext cx="1146179" cy="350577"/>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Port3</a:t>
            </a:r>
          </a:p>
        </p:txBody>
      </p:sp>
      <p:sp>
        <p:nvSpPr>
          <p:cNvPr id="147" name="DC Motors"/>
          <p:cNvSpPr/>
          <p:nvPr/>
        </p:nvSpPr>
        <p:spPr>
          <a:xfrm>
            <a:off x="3699073" y="5696336"/>
            <a:ext cx="1578388" cy="467887"/>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DC Motors</a:t>
            </a:r>
          </a:p>
        </p:txBody>
      </p:sp>
      <p:sp>
        <p:nvSpPr>
          <p:cNvPr id="148" name="IR Sensors"/>
          <p:cNvSpPr/>
          <p:nvPr/>
        </p:nvSpPr>
        <p:spPr>
          <a:xfrm>
            <a:off x="2748787" y="5305050"/>
            <a:ext cx="851082" cy="878678"/>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IR Sensors</a:t>
            </a:r>
          </a:p>
        </p:txBody>
      </p:sp>
      <p:sp>
        <p:nvSpPr>
          <p:cNvPr id="149" name="Motor Driver IC L293d"/>
          <p:cNvSpPr/>
          <p:nvPr/>
        </p:nvSpPr>
        <p:spPr>
          <a:xfrm>
            <a:off x="3797813" y="4474517"/>
            <a:ext cx="1146179" cy="959813"/>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Motor Driver IC L293d</a:t>
            </a:r>
          </a:p>
        </p:txBody>
      </p:sp>
      <p:sp>
        <p:nvSpPr>
          <p:cNvPr id="150" name="Comparator IC LM324"/>
          <p:cNvSpPr/>
          <p:nvPr/>
        </p:nvSpPr>
        <p:spPr>
          <a:xfrm>
            <a:off x="2730036" y="4263411"/>
            <a:ext cx="1039897" cy="876652"/>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Comparator IC LM324</a:t>
            </a:r>
          </a:p>
        </p:txBody>
      </p:sp>
      <p:sp>
        <p:nvSpPr>
          <p:cNvPr id="151" name="Line"/>
          <p:cNvSpPr/>
          <p:nvPr/>
        </p:nvSpPr>
        <p:spPr>
          <a:xfrm>
            <a:off x="3046739" y="1123923"/>
            <a:ext cx="1" cy="339024"/>
          </a:xfrm>
          <a:prstGeom prst="line">
            <a:avLst/>
          </a:prstGeom>
          <a:ln w="12700">
            <a:solidFill>
              <a:srgbClr val="4472C4"/>
            </a:solidFill>
            <a:miter/>
            <a:tailEnd type="triangle"/>
          </a:ln>
        </p:spPr>
        <p:txBody>
          <a:bodyPr lIns="45719" rIns="45719"/>
          <a:lstStyle/>
          <a:p>
            <a:pPr/>
          </a:p>
        </p:txBody>
      </p:sp>
      <p:sp>
        <p:nvSpPr>
          <p:cNvPr id="152" name="Line"/>
          <p:cNvSpPr/>
          <p:nvPr/>
        </p:nvSpPr>
        <p:spPr>
          <a:xfrm>
            <a:off x="3046739" y="2050441"/>
            <a:ext cx="1" cy="284831"/>
          </a:xfrm>
          <a:prstGeom prst="line">
            <a:avLst/>
          </a:prstGeom>
          <a:ln w="12700">
            <a:solidFill>
              <a:srgbClr val="4472C4"/>
            </a:solidFill>
            <a:miter/>
            <a:tailEnd type="triangle"/>
          </a:ln>
        </p:spPr>
        <p:txBody>
          <a:bodyPr lIns="45719" rIns="45719"/>
          <a:lstStyle/>
          <a:p>
            <a:pPr/>
          </a:p>
        </p:txBody>
      </p:sp>
      <p:sp>
        <p:nvSpPr>
          <p:cNvPr id="153" name="Line"/>
          <p:cNvSpPr/>
          <p:nvPr/>
        </p:nvSpPr>
        <p:spPr>
          <a:xfrm>
            <a:off x="3046739" y="3206140"/>
            <a:ext cx="1" cy="339025"/>
          </a:xfrm>
          <a:prstGeom prst="line">
            <a:avLst/>
          </a:prstGeom>
          <a:ln w="12700">
            <a:solidFill>
              <a:srgbClr val="4472C4"/>
            </a:solidFill>
            <a:miter/>
            <a:tailEnd type="triangle"/>
          </a:ln>
        </p:spPr>
        <p:txBody>
          <a:bodyPr lIns="45719" rIns="45719"/>
          <a:lstStyle/>
          <a:p>
            <a:pPr/>
          </a:p>
        </p:txBody>
      </p:sp>
      <p:sp>
        <p:nvSpPr>
          <p:cNvPr id="154" name="Line"/>
          <p:cNvSpPr/>
          <p:nvPr/>
        </p:nvSpPr>
        <p:spPr>
          <a:xfrm>
            <a:off x="3107658" y="3921973"/>
            <a:ext cx="1" cy="339024"/>
          </a:xfrm>
          <a:prstGeom prst="line">
            <a:avLst/>
          </a:prstGeom>
          <a:ln w="12700">
            <a:solidFill>
              <a:srgbClr val="4472C4"/>
            </a:solidFill>
            <a:miter/>
            <a:tailEnd type="triangle"/>
          </a:ln>
        </p:spPr>
        <p:txBody>
          <a:bodyPr lIns="45719" rIns="45719"/>
          <a:lstStyle/>
          <a:p>
            <a:pPr/>
          </a:p>
        </p:txBody>
      </p:sp>
      <p:sp>
        <p:nvSpPr>
          <p:cNvPr id="155" name="Port 0"/>
          <p:cNvSpPr/>
          <p:nvPr/>
        </p:nvSpPr>
        <p:spPr>
          <a:xfrm>
            <a:off x="1995102" y="3535322"/>
            <a:ext cx="758448" cy="563102"/>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Port 0</a:t>
            </a:r>
          </a:p>
        </p:txBody>
      </p:sp>
      <p:sp>
        <p:nvSpPr>
          <p:cNvPr id="156" name="Port 1"/>
          <p:cNvSpPr/>
          <p:nvPr/>
        </p:nvSpPr>
        <p:spPr>
          <a:xfrm>
            <a:off x="2841437" y="3543011"/>
            <a:ext cx="817096" cy="539576"/>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Port 1</a:t>
            </a:r>
          </a:p>
        </p:txBody>
      </p:sp>
      <p:sp>
        <p:nvSpPr>
          <p:cNvPr id="157" name="Line"/>
          <p:cNvSpPr/>
          <p:nvPr/>
        </p:nvSpPr>
        <p:spPr>
          <a:xfrm>
            <a:off x="3107658" y="5008119"/>
            <a:ext cx="1" cy="313109"/>
          </a:xfrm>
          <a:prstGeom prst="line">
            <a:avLst/>
          </a:prstGeom>
          <a:ln w="12700">
            <a:solidFill>
              <a:srgbClr val="4472C4"/>
            </a:solidFill>
            <a:miter/>
            <a:tailEnd type="triangle"/>
          </a:ln>
        </p:spPr>
        <p:txBody>
          <a:bodyPr lIns="45719" rIns="45719"/>
          <a:lstStyle/>
          <a:p>
            <a:pPr/>
          </a:p>
        </p:txBody>
      </p:sp>
      <p:sp>
        <p:nvSpPr>
          <p:cNvPr id="158" name="Line"/>
          <p:cNvSpPr/>
          <p:nvPr/>
        </p:nvSpPr>
        <p:spPr>
          <a:xfrm>
            <a:off x="2374325" y="4145325"/>
            <a:ext cx="1" cy="339024"/>
          </a:xfrm>
          <a:prstGeom prst="line">
            <a:avLst/>
          </a:prstGeom>
          <a:ln w="12700">
            <a:solidFill>
              <a:srgbClr val="4472C4"/>
            </a:solidFill>
            <a:miter/>
            <a:tailEnd type="triangle"/>
          </a:ln>
        </p:spPr>
        <p:txBody>
          <a:bodyPr lIns="45719" rIns="45719"/>
          <a:lstStyle/>
          <a:p>
            <a:pPr/>
          </a:p>
        </p:txBody>
      </p:sp>
      <p:sp>
        <p:nvSpPr>
          <p:cNvPr id="159" name="Line"/>
          <p:cNvSpPr/>
          <p:nvPr/>
        </p:nvSpPr>
        <p:spPr>
          <a:xfrm>
            <a:off x="2382576" y="3208553"/>
            <a:ext cx="1" cy="339025"/>
          </a:xfrm>
          <a:prstGeom prst="line">
            <a:avLst/>
          </a:prstGeom>
          <a:ln w="12700">
            <a:solidFill>
              <a:srgbClr val="4472C4"/>
            </a:solidFill>
            <a:miter/>
            <a:tailEnd type="triangle"/>
          </a:ln>
        </p:spPr>
        <p:txBody>
          <a:bodyPr lIns="45719" rIns="45719"/>
          <a:lstStyle/>
          <a:p>
            <a:pPr/>
          </a:p>
        </p:txBody>
      </p:sp>
      <p:sp>
        <p:nvSpPr>
          <p:cNvPr id="160" name="Line"/>
          <p:cNvSpPr/>
          <p:nvPr/>
        </p:nvSpPr>
        <p:spPr>
          <a:xfrm>
            <a:off x="4042279" y="5429855"/>
            <a:ext cx="1" cy="275467"/>
          </a:xfrm>
          <a:prstGeom prst="line">
            <a:avLst/>
          </a:prstGeom>
          <a:ln w="12700">
            <a:solidFill>
              <a:srgbClr val="4472C4"/>
            </a:solidFill>
            <a:miter/>
            <a:tailEnd type="triangle"/>
          </a:ln>
        </p:spPr>
        <p:txBody>
          <a:bodyPr lIns="45719" rIns="45719"/>
          <a:lstStyle/>
          <a:p>
            <a:pPr/>
          </a:p>
        </p:txBody>
      </p:sp>
      <p:sp>
        <p:nvSpPr>
          <p:cNvPr id="161" name="Line"/>
          <p:cNvSpPr/>
          <p:nvPr/>
        </p:nvSpPr>
        <p:spPr>
          <a:xfrm>
            <a:off x="3966079" y="3178506"/>
            <a:ext cx="1" cy="355486"/>
          </a:xfrm>
          <a:prstGeom prst="line">
            <a:avLst/>
          </a:prstGeom>
          <a:ln w="12700">
            <a:solidFill>
              <a:srgbClr val="4472C4"/>
            </a:solidFill>
            <a:miter/>
            <a:tailEnd type="triangle"/>
          </a:ln>
        </p:spPr>
        <p:txBody>
          <a:bodyPr lIns="45719" rIns="45719"/>
          <a:lstStyle/>
          <a:p>
            <a:pPr/>
          </a:p>
        </p:txBody>
      </p:sp>
      <p:sp>
        <p:nvSpPr>
          <p:cNvPr id="162" name="Line"/>
          <p:cNvSpPr/>
          <p:nvPr/>
        </p:nvSpPr>
        <p:spPr>
          <a:xfrm>
            <a:off x="4630818" y="3175575"/>
            <a:ext cx="1" cy="346027"/>
          </a:xfrm>
          <a:prstGeom prst="line">
            <a:avLst/>
          </a:prstGeom>
          <a:ln w="12700">
            <a:solidFill>
              <a:srgbClr val="4472C4"/>
            </a:solidFill>
            <a:miter/>
            <a:tailEnd type="triangle"/>
          </a:ln>
        </p:spPr>
        <p:txBody>
          <a:bodyPr lIns="45719" rIns="45719"/>
          <a:lstStyle/>
          <a:p>
            <a:pPr/>
          </a:p>
        </p:txBody>
      </p:sp>
      <p:sp>
        <p:nvSpPr>
          <p:cNvPr id="163" name="Line"/>
          <p:cNvSpPr/>
          <p:nvPr/>
        </p:nvSpPr>
        <p:spPr>
          <a:xfrm>
            <a:off x="4042279" y="4145325"/>
            <a:ext cx="1" cy="339024"/>
          </a:xfrm>
          <a:prstGeom prst="line">
            <a:avLst/>
          </a:prstGeom>
          <a:ln w="12700">
            <a:solidFill>
              <a:srgbClr val="4472C4"/>
            </a:solidFill>
            <a:miter/>
            <a:tailEnd type="triangle"/>
          </a:ln>
        </p:spPr>
        <p:txBody>
          <a:bodyPr lIns="45719" rIns="45719"/>
          <a:lstStyle/>
          <a:p>
            <a:pPr/>
          </a:p>
        </p:txBody>
      </p:sp>
      <p:sp>
        <p:nvSpPr>
          <p:cNvPr id="164" name="Free to use"/>
          <p:cNvSpPr/>
          <p:nvPr/>
        </p:nvSpPr>
        <p:spPr>
          <a:xfrm>
            <a:off x="5270138" y="4238318"/>
            <a:ext cx="574575" cy="1130906"/>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Free to use</a:t>
            </a:r>
          </a:p>
        </p:txBody>
      </p:sp>
      <p:sp>
        <p:nvSpPr>
          <p:cNvPr id="165" name="Line"/>
          <p:cNvSpPr/>
          <p:nvPr/>
        </p:nvSpPr>
        <p:spPr>
          <a:xfrm>
            <a:off x="5557425" y="3809953"/>
            <a:ext cx="1" cy="407421"/>
          </a:xfrm>
          <a:prstGeom prst="line">
            <a:avLst/>
          </a:prstGeom>
          <a:ln w="12700">
            <a:solidFill>
              <a:srgbClr val="4472C4"/>
            </a:solidFill>
            <a:miter/>
            <a:tailEnd type="triangle"/>
          </a:ln>
        </p:spPr>
        <p:txBody>
          <a:bodyPr lIns="45719" rIns="45719"/>
          <a:lstStyle/>
          <a:p>
            <a:pPr/>
          </a:p>
        </p:txBody>
      </p:sp>
      <p:sp>
        <p:nvSpPr>
          <p:cNvPr id="166" name="Free to use"/>
          <p:cNvSpPr/>
          <p:nvPr/>
        </p:nvSpPr>
        <p:spPr>
          <a:xfrm>
            <a:off x="2087038" y="4474517"/>
            <a:ext cx="574576" cy="1130906"/>
          </a:xfrm>
          <a:prstGeom prst="rect">
            <a:avLst/>
          </a:prstGeom>
          <a:gradFill>
            <a:gsLst>
              <a:gs pos="0">
                <a:srgbClr val="2A869F"/>
              </a:gs>
              <a:gs pos="80000">
                <a:srgbClr val="37B1D1"/>
              </a:gs>
              <a:gs pos="100000">
                <a:srgbClr val="34B3D5"/>
              </a:gs>
            </a:gsLst>
            <a:lin ang="16200000"/>
          </a:gradFill>
          <a:ln>
            <a:solidFill>
              <a:srgbClr val="46AAC4"/>
            </a:solidFill>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nchor="ctr"/>
          <a:lstStyle>
            <a:lvl1pPr>
              <a:defRPr>
                <a:solidFill>
                  <a:srgbClr val="FFFFFF"/>
                </a:solidFill>
              </a:defRPr>
            </a:lvl1pPr>
          </a:lstStyle>
          <a:p>
            <a:pPr/>
            <a:r>
              <a:t>Free to use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68"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69"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70"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171"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Output</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72"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173" name="pasted-image.tiff" descr="pasted-image.tiff"/>
          <p:cNvPicPr>
            <a:picLocks noChangeAspect="1"/>
          </p:cNvPicPr>
          <p:nvPr/>
        </p:nvPicPr>
        <p:blipFill>
          <a:blip r:embed="rId4">
            <a:extLst/>
          </a:blip>
          <a:stretch>
            <a:fillRect/>
          </a:stretch>
        </p:blipFill>
        <p:spPr>
          <a:xfrm>
            <a:off x="477968" y="1591400"/>
            <a:ext cx="7415119" cy="317659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75"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76"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77"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178" name="Table 7"/>
          <p:cNvGraphicFramePr/>
          <p:nvPr/>
        </p:nvGraphicFramePr>
        <p:xfrm>
          <a:off x="2650763" y="200948"/>
          <a:ext cx="4407380" cy="641008"/>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453109"/>
                <a:gridCol w="3941570"/>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Circuit diagram </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79"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180" name="pasted-image.tiff" descr="pasted-image.tiff"/>
          <p:cNvPicPr>
            <a:picLocks noChangeAspect="1"/>
          </p:cNvPicPr>
          <p:nvPr/>
        </p:nvPicPr>
        <p:blipFill>
          <a:blip r:embed="rId4">
            <a:extLst/>
          </a:blip>
          <a:stretch>
            <a:fillRect/>
          </a:stretch>
        </p:blipFill>
        <p:spPr>
          <a:xfrm>
            <a:off x="496641" y="909424"/>
            <a:ext cx="4156967" cy="503915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2"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83"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84"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185" name="Table 7"/>
          <p:cNvGraphicFramePr/>
          <p:nvPr/>
        </p:nvGraphicFramePr>
        <p:xfrm>
          <a:off x="2650763" y="200948"/>
          <a:ext cx="3470078" cy="641008"/>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356469"/>
                <a:gridCol w="3100908"/>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Flowchart &amp;     Algorithm</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86"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187" name="Unknown.png" descr="Unknown.png"/>
          <p:cNvPicPr>
            <a:picLocks noChangeAspect="1"/>
          </p:cNvPicPr>
          <p:nvPr/>
        </p:nvPicPr>
        <p:blipFill>
          <a:blip r:embed="rId4">
            <a:extLst/>
          </a:blip>
          <a:stretch>
            <a:fillRect/>
          </a:stretch>
        </p:blipFill>
        <p:spPr>
          <a:xfrm>
            <a:off x="143639" y="1005753"/>
            <a:ext cx="5431730" cy="4846494"/>
          </a:xfrm>
          <a:prstGeom prst="rect">
            <a:avLst/>
          </a:prstGeom>
          <a:ln w="12700">
            <a:miter lim="400000"/>
          </a:ln>
        </p:spPr>
      </p:pic>
      <p:sp>
        <p:nvSpPr>
          <p:cNvPr id="188" name="Start…"/>
          <p:cNvSpPr/>
          <p:nvPr/>
        </p:nvSpPr>
        <p:spPr>
          <a:xfrm>
            <a:off x="5485962" y="877448"/>
            <a:ext cx="6569898" cy="417349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228600" algn="just" defTabSz="457200">
              <a:lnSpc>
                <a:spcPct val="150000"/>
              </a:lnSpc>
              <a:spcBef>
                <a:spcPts val="1200"/>
              </a:spcBef>
              <a:buSzPct val="100000"/>
              <a:buChar char="●"/>
              <a:defRPr sz="1200">
                <a:uFill>
                  <a:solidFill>
                    <a:srgbClr val="000000"/>
                  </a:solidFill>
                </a:uFill>
                <a:latin typeface="Times New Roman"/>
                <a:ea typeface="Times New Roman"/>
                <a:cs typeface="Times New Roman"/>
                <a:sym typeface="Times New Roman"/>
              </a:defRPr>
            </a:pPr>
            <a:r>
              <a:t>  Start</a:t>
            </a:r>
          </a:p>
          <a:p>
            <a:pPr marL="457200" indent="-228600" algn="just" defTabSz="457200">
              <a:lnSpc>
                <a:spcPct val="150000"/>
              </a:lnSpc>
              <a:spcBef>
                <a:spcPts val="1200"/>
              </a:spcBef>
              <a:buSzPct val="100000"/>
              <a:buChar char="●"/>
              <a:defRPr sz="1200">
                <a:uFill>
                  <a:solidFill>
                    <a:srgbClr val="000000"/>
                  </a:solidFill>
                </a:uFill>
                <a:latin typeface="Times New Roman"/>
                <a:ea typeface="Times New Roman"/>
                <a:cs typeface="Times New Roman"/>
                <a:sym typeface="Times New Roman"/>
              </a:defRPr>
            </a:pPr>
            <a:r>
              <a:t> If a==0x03meaning when obstacle is present at the front of both sensors(S1=1,S2=1), the robot should reverse for a while, stop then turn either left or right.The master vehicle will continue to follow the command and direction unless another input is detected by the sensors.</a:t>
            </a:r>
          </a:p>
          <a:p>
            <a:pPr marL="457200" indent="-228600" algn="just" defTabSz="457200">
              <a:lnSpc>
                <a:spcPct val="150000"/>
              </a:lnSpc>
              <a:buSzPct val="100000"/>
              <a:buChar char="●"/>
              <a:defRPr sz="1200">
                <a:uFill>
                  <a:solidFill>
                    <a:srgbClr val="000000"/>
                  </a:solidFill>
                </a:uFill>
                <a:latin typeface="Times New Roman"/>
                <a:ea typeface="Times New Roman"/>
                <a:cs typeface="Times New Roman"/>
                <a:sym typeface="Times New Roman"/>
              </a:defRPr>
            </a:pPr>
            <a:r>
              <a:t>If a==0x01meaning when obstacle is present in the front of the right sensor(S1=0,S2=1), the robot should reverse for a while, stop and then turn left.The master will continue to follow the command and direction unless another input is detected by the sensors.</a:t>
            </a:r>
          </a:p>
          <a:p>
            <a:pPr marL="457200" indent="-228600" algn="just" defTabSz="457200">
              <a:lnSpc>
                <a:spcPct val="150000"/>
              </a:lnSpc>
              <a:buSzPct val="100000"/>
              <a:buChar char="●"/>
              <a:defRPr sz="1200">
                <a:uFill>
                  <a:solidFill>
                    <a:srgbClr val="000000"/>
                  </a:solidFill>
                </a:uFill>
                <a:latin typeface="Times New Roman"/>
                <a:ea typeface="Times New Roman"/>
                <a:cs typeface="Times New Roman"/>
                <a:sym typeface="Times New Roman"/>
              </a:defRPr>
            </a:pPr>
            <a:r>
              <a:t>If a==0x02meaning when obstacle is present in the front of the left sensor(S1=1,S2=0), the robot should reverse for a while, stop and then turn right.The master will continue to follow the command and direction unless another input is detected by the sensors.</a:t>
            </a:r>
          </a:p>
          <a:p>
            <a:pPr marL="457200" indent="-228600" algn="just" defTabSz="457200">
              <a:lnSpc>
                <a:spcPct val="150000"/>
              </a:lnSpc>
              <a:buSzPct val="100000"/>
              <a:buChar char="●"/>
              <a:defRPr sz="1200">
                <a:uFill>
                  <a:solidFill>
                    <a:srgbClr val="000000"/>
                  </a:solidFill>
                </a:uFill>
                <a:latin typeface="Times New Roman"/>
                <a:ea typeface="Times New Roman"/>
                <a:cs typeface="Times New Roman"/>
                <a:sym typeface="Times New Roman"/>
              </a:defRPr>
            </a:pPr>
            <a:r>
              <a:t>If a==0x00meaning when no obstacle is present in the front of both the sensors(S1=0,S2=0), the robot should continue moving straight.The master will continue to follow the command and direction unless another input is detected by the sensors.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90"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91"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92"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193"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Program</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194"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195" name="unknown.png" descr="unknown.png"/>
          <p:cNvPicPr>
            <a:picLocks noChangeAspect="1"/>
          </p:cNvPicPr>
          <p:nvPr/>
        </p:nvPicPr>
        <p:blipFill>
          <a:blip r:embed="rId4">
            <a:extLst/>
          </a:blip>
          <a:stretch>
            <a:fillRect/>
          </a:stretch>
        </p:blipFill>
        <p:spPr>
          <a:xfrm>
            <a:off x="61875" y="795614"/>
            <a:ext cx="9367721" cy="526677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97" name="Picture 1" descr="Picture 1"/>
          <p:cNvPicPr>
            <a:picLocks noChangeAspect="1"/>
          </p:cNvPicPr>
          <p:nvPr/>
        </p:nvPicPr>
        <p:blipFill>
          <a:blip r:embed="rId3">
            <a:extLst/>
          </a:blip>
          <a:stretch>
            <a:fillRect/>
          </a:stretch>
        </p:blipFill>
        <p:spPr>
          <a:xfrm>
            <a:off x="67818" y="6217920"/>
            <a:ext cx="569214" cy="538113"/>
          </a:xfrm>
          <a:prstGeom prst="rect">
            <a:avLst/>
          </a:prstGeom>
          <a:ln w="12700">
            <a:miter lim="400000"/>
          </a:ln>
          <a:effectLst>
            <a:outerShdw sx="100000" sy="100000" kx="0" ky="0" algn="b" rotWithShape="0" blurRad="292100" dist="139700" dir="2700000">
              <a:srgbClr val="333333">
                <a:alpha val="64999"/>
              </a:srgbClr>
            </a:outerShdw>
          </a:effectLst>
        </p:spPr>
      </p:pic>
      <p:sp>
        <p:nvSpPr>
          <p:cNvPr id="198" name="TextBox 2"/>
          <p:cNvSpPr/>
          <p:nvPr/>
        </p:nvSpPr>
        <p:spPr>
          <a:xfrm>
            <a:off x="11658600" y="6382511"/>
            <a:ext cx="210312" cy="34843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latin typeface="Times New Roman"/>
                <a:ea typeface="Times New Roman"/>
                <a:cs typeface="Times New Roman"/>
                <a:sym typeface="Times New Roman"/>
              </a:defRPr>
            </a:lvl1pPr>
          </a:lstStyle>
          <a:p>
            <a:pPr/>
            <a:r>
              <a:t>5</a:t>
            </a:r>
          </a:p>
        </p:txBody>
      </p:sp>
      <p:sp>
        <p:nvSpPr>
          <p:cNvPr id="199" name="Rectangle 1"/>
          <p:cNvSpPr/>
          <p:nvPr/>
        </p:nvSpPr>
        <p:spPr>
          <a:xfrm>
            <a:off x="637032" y="6486976"/>
            <a:ext cx="8217407" cy="27546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15000"/>
              </a:lnSpc>
              <a:defRPr b="1" i="1" sz="1200">
                <a:solidFill>
                  <a:srgbClr val="0D0D0D"/>
                </a:solidFill>
                <a:latin typeface="Times New Roman"/>
                <a:ea typeface="Times New Roman"/>
                <a:cs typeface="Times New Roman"/>
                <a:sym typeface="Times New Roman"/>
              </a:defRPr>
            </a:pPr>
            <a:r>
              <a:t>Department of Electronics and Telecommunication Engineering,</a:t>
            </a:r>
            <a:r>
              <a:rPr b="0" i="0" sz="1100">
                <a:latin typeface="+mj-lt"/>
                <a:ea typeface="+mj-ea"/>
                <a:cs typeface="+mj-cs"/>
                <a:sym typeface="Calibri"/>
              </a:rPr>
              <a:t> </a:t>
            </a:r>
            <a:r>
              <a:t>NBA Accredited</a:t>
            </a:r>
          </a:p>
        </p:txBody>
      </p:sp>
      <p:graphicFrame>
        <p:nvGraphicFramePr>
          <p:cNvPr id="200" name="Table 7"/>
          <p:cNvGraphicFramePr/>
          <p:nvPr/>
        </p:nvGraphicFramePr>
        <p:xfrm>
          <a:off x="2650763" y="200948"/>
          <a:ext cx="2543556" cy="364174"/>
        </p:xfrm>
        <a:graphic xmlns:a="http://schemas.openxmlformats.org/drawingml/2006/main">
          <a:graphicData uri="http://schemas.openxmlformats.org/drawingml/2006/table">
            <a:tbl>
              <a:tblPr firstCol="1" firstRow="0" lastCol="0" lastRow="0" bandCol="0" bandRow="0" rtl="0">
                <a:tableStyleId>{4C3C2611-4C71-4FC5-86AE-919BDF0F9419}</a:tableStyleId>
              </a:tblPr>
              <a:tblGrid>
                <a:gridCol w="262251"/>
                <a:gridCol w="2281305"/>
              </a:tblGrid>
              <a:tr h="364172">
                <a:tc>
                  <a:txBody>
                    <a:bodyPr/>
                    <a:lstStyle/>
                    <a:p>
                      <a:pPr algn="l">
                        <a:lnSpc>
                          <a:spcPct val="115000"/>
                        </a:lnSpc>
                        <a:defRPr b="0" sz="1100">
                          <a:solidFill>
                            <a:srgbClr val="000000"/>
                          </a:solidFill>
                        </a:defRPr>
                      </a:pP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15000"/>
                        </a:lnSpc>
                        <a:defRPr sz="1800"/>
                      </a:pPr>
                      <a:r>
                        <a:rPr b="1" i="1" sz="2000">
                          <a:solidFill>
                            <a:srgbClr val="0D0D0D"/>
                          </a:solidFill>
                          <a:latin typeface="Times New Roman"/>
                          <a:ea typeface="Times New Roman"/>
                          <a:cs typeface="Times New Roman"/>
                          <a:sym typeface="Times New Roman"/>
                        </a:rPr>
                        <a:t>Program</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pic>
        <p:nvPicPr>
          <p:cNvPr id="201" name="Picture 1" descr="Picture 1"/>
          <p:cNvPicPr>
            <a:picLocks noChangeAspect="1"/>
          </p:cNvPicPr>
          <p:nvPr/>
        </p:nvPicPr>
        <p:blipFill>
          <a:blip r:embed="rId3">
            <a:extLst/>
          </a:blip>
          <a:stretch>
            <a:fillRect/>
          </a:stretch>
        </p:blipFill>
        <p:spPr>
          <a:xfrm>
            <a:off x="0" y="0"/>
            <a:ext cx="704850" cy="647700"/>
          </a:xfrm>
          <a:prstGeom prst="rect">
            <a:avLst/>
          </a:prstGeom>
          <a:ln w="12700">
            <a:miter lim="400000"/>
          </a:ln>
        </p:spPr>
      </p:pic>
      <p:pic>
        <p:nvPicPr>
          <p:cNvPr id="202" name="unknown.png" descr="unknown.png"/>
          <p:cNvPicPr>
            <a:picLocks noChangeAspect="1"/>
          </p:cNvPicPr>
          <p:nvPr/>
        </p:nvPicPr>
        <p:blipFill>
          <a:blip r:embed="rId4">
            <a:extLst/>
          </a:blip>
          <a:stretch>
            <a:fillRect/>
          </a:stretch>
        </p:blipFill>
        <p:spPr>
          <a:xfrm>
            <a:off x="44748" y="725606"/>
            <a:ext cx="9616760" cy="540678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